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684" r:id="rId5"/>
    <p:sldId id="692" r:id="rId6"/>
    <p:sldId id="690" r:id="rId7"/>
    <p:sldId id="685" r:id="rId8"/>
    <p:sldId id="679" r:id="rId9"/>
    <p:sldId id="715" r:id="rId10"/>
    <p:sldId id="716" r:id="rId11"/>
    <p:sldId id="718" r:id="rId12"/>
    <p:sldId id="717" r:id="rId13"/>
    <p:sldId id="726" r:id="rId14"/>
    <p:sldId id="719" r:id="rId15"/>
    <p:sldId id="723" r:id="rId16"/>
    <p:sldId id="699" r:id="rId17"/>
    <p:sldId id="693" r:id="rId18"/>
    <p:sldId id="701" r:id="rId19"/>
    <p:sldId id="713" r:id="rId20"/>
    <p:sldId id="702" r:id="rId21"/>
    <p:sldId id="725" r:id="rId22"/>
    <p:sldId id="695" r:id="rId2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7">
          <p15:clr>
            <a:srgbClr val="A4A3A4"/>
          </p15:clr>
        </p15:guide>
        <p15:guide id="2" orient="horz" pos="754">
          <p15:clr>
            <a:srgbClr val="A4A3A4"/>
          </p15:clr>
        </p15:guide>
        <p15:guide id="3" orient="horz" pos="3838">
          <p15:clr>
            <a:srgbClr val="A4A3A4"/>
          </p15:clr>
        </p15:guide>
        <p15:guide id="4" orient="horz" pos="2069">
          <p15:clr>
            <a:srgbClr val="A4A3A4"/>
          </p15:clr>
        </p15:guide>
        <p15:guide id="5" orient="horz">
          <p15:clr>
            <a:srgbClr val="A4A3A4"/>
          </p15:clr>
        </p15:guide>
        <p15:guide id="6" orient="horz" pos="1706">
          <p15:clr>
            <a:srgbClr val="A4A3A4"/>
          </p15:clr>
        </p15:guide>
        <p15:guide id="7" pos="2880">
          <p15:clr>
            <a:srgbClr val="A4A3A4"/>
          </p15:clr>
        </p15:guide>
        <p15:guide id="8" pos="657">
          <p15:clr>
            <a:srgbClr val="A4A3A4"/>
          </p15:clr>
        </p15:guide>
        <p15:guide id="9" pos="158">
          <p15:clr>
            <a:srgbClr val="A4A3A4"/>
          </p15:clr>
        </p15:guide>
        <p15:guide id="10" pos="4649">
          <p15:clr>
            <a:srgbClr val="A4A3A4"/>
          </p15:clr>
        </p15:guide>
        <p15:guide id="11" pos="56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595959"/>
    <a:srgbClr val="FF6600"/>
    <a:srgbClr val="FF0066"/>
    <a:srgbClr val="00CC00"/>
    <a:srgbClr val="008000"/>
    <a:srgbClr val="00FF00"/>
    <a:srgbClr val="FABE00"/>
    <a:srgbClr val="DE0000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773" autoAdjust="0"/>
  </p:normalViewPr>
  <p:slideViewPr>
    <p:cSldViewPr snapToObjects="1">
      <p:cViewPr varScale="1">
        <p:scale>
          <a:sx n="103" d="100"/>
          <a:sy n="103" d="100"/>
        </p:scale>
        <p:origin x="1890" y="96"/>
      </p:cViewPr>
      <p:guideLst>
        <p:guide orient="horz" pos="527"/>
        <p:guide orient="horz" pos="754"/>
        <p:guide orient="horz" pos="3838"/>
        <p:guide orient="horz" pos="2069"/>
        <p:guide orient="horz"/>
        <p:guide orient="horz" pos="1706"/>
        <p:guide pos="2880"/>
        <p:guide pos="657"/>
        <p:guide pos="158"/>
        <p:guide pos="4649"/>
        <p:guide pos="56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DDEA7-22F7-4B39-8A3D-D8E5EFED8202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EC654-B0C2-40FD-A119-E02EE4329F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25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07EB8A4A-54CA-427B-AEC3-8179F77BBB0D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5" rIns="91432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5" rIns="91432" bIns="4571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74797B23-6224-46F0-9CEE-4803F72086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918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97B23-6224-46F0-9CEE-4803F72086B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991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2204864"/>
            <a:ext cx="6408712" cy="864096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4653136"/>
            <a:ext cx="6400800" cy="93610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12160" y="6381328"/>
            <a:ext cx="26795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Название мероприятия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6000"/>
    </mc:Choice>
    <mc:Fallback xmlns="">
      <p:transition spd="slow" advTm="6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258000" cy="562074"/>
          </a:xfrm>
        </p:spPr>
        <p:txBody>
          <a:bodyPr>
            <a:normAutofit/>
          </a:bodyPr>
          <a:lstStyle>
            <a:lvl1pPr algn="l">
              <a:defRPr sz="2800" b="0">
                <a:solidFill>
                  <a:srgbClr val="ED1B2F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268760"/>
            <a:ext cx="7776864" cy="4525963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400" baseline="0"/>
            </a:lvl1pPr>
            <a:lvl2pPr marL="0" indent="360000">
              <a:spcBef>
                <a:spcPts val="600"/>
              </a:spcBef>
              <a:defRPr sz="2000"/>
            </a:lvl2pPr>
            <a:lvl3pPr marL="0" indent="360000">
              <a:spcBef>
                <a:spcPts val="600"/>
              </a:spcBef>
              <a:defRPr sz="2000"/>
            </a:lvl3pPr>
            <a:lvl4pPr marL="0" indent="360000">
              <a:spcBef>
                <a:spcPts val="600"/>
              </a:spcBef>
              <a:defRPr sz="2000"/>
            </a:lvl4pPr>
            <a:lvl5pPr marL="0" indent="360000">
              <a:spcBef>
                <a:spcPts val="600"/>
              </a:spcBef>
              <a:buNone/>
              <a:defRPr sz="20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79512" y="6492875"/>
            <a:ext cx="504056" cy="24849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6000"/>
    </mc:Choice>
    <mc:Fallback xmlns="">
      <p:transition spd="slow" advTm="6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енумерованный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шаблон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258000" cy="562074"/>
          </a:xfrm>
        </p:spPr>
        <p:txBody>
          <a:bodyPr>
            <a:normAutofit/>
          </a:bodyPr>
          <a:lstStyle>
            <a:lvl1pPr algn="l">
              <a:defRPr sz="2800" b="0">
                <a:solidFill>
                  <a:srgbClr val="ED1B2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268760"/>
            <a:ext cx="7776864" cy="4525963"/>
          </a:xfrm>
        </p:spPr>
        <p:txBody>
          <a:bodyPr>
            <a:normAutofit/>
          </a:bodyPr>
          <a:lstStyle>
            <a:lvl1pPr marL="0" indent="360000">
              <a:spcBef>
                <a:spcPts val="600"/>
              </a:spcBef>
              <a:defRPr sz="2400"/>
            </a:lvl1pPr>
            <a:lvl2pPr marL="0" indent="360000">
              <a:spcBef>
                <a:spcPts val="600"/>
              </a:spcBef>
              <a:defRPr sz="2400"/>
            </a:lvl2pPr>
            <a:lvl3pPr marL="0" indent="360000">
              <a:spcBef>
                <a:spcPts val="600"/>
              </a:spcBef>
              <a:defRPr sz="2400"/>
            </a:lvl3pPr>
            <a:lvl4pPr marL="0" indent="360000">
              <a:spcBef>
                <a:spcPts val="600"/>
              </a:spcBef>
              <a:defRPr sz="2400"/>
            </a:lvl4pPr>
            <a:lvl5pPr marL="0" indent="360000">
              <a:spcBef>
                <a:spcPts val="600"/>
              </a:spcBef>
              <a:buNone/>
              <a:defRPr sz="2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79512" y="6492875"/>
            <a:ext cx="504056" cy="24849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6000"/>
    </mc:Choice>
    <mc:Fallback xmlns="">
      <p:transition spd="slow" advTm="6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умерованный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шаблон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258000" cy="562074"/>
          </a:xfrm>
        </p:spPr>
        <p:txBody>
          <a:bodyPr>
            <a:normAutofit/>
          </a:bodyPr>
          <a:lstStyle>
            <a:lvl1pPr algn="l">
              <a:defRPr sz="2800" b="0">
                <a:solidFill>
                  <a:srgbClr val="ED1B2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268760"/>
            <a:ext cx="7776864" cy="4525963"/>
          </a:xfrm>
        </p:spPr>
        <p:txBody>
          <a:bodyPr>
            <a:normAutofit/>
          </a:bodyPr>
          <a:lstStyle>
            <a:lvl1pPr marL="0" indent="360000">
              <a:spcBef>
                <a:spcPts val="600"/>
              </a:spcBef>
              <a:buFont typeface="+mj-lt"/>
              <a:buAutoNum type="arabicPeriod"/>
              <a:defRPr sz="2400"/>
            </a:lvl1pPr>
            <a:lvl2pPr marL="0" indent="360000">
              <a:spcBef>
                <a:spcPts val="600"/>
              </a:spcBef>
              <a:buFont typeface="+mj-lt"/>
              <a:buAutoNum type="arabicPeriod"/>
              <a:defRPr sz="2400"/>
            </a:lvl2pPr>
            <a:lvl3pPr marL="0" indent="360000">
              <a:spcBef>
                <a:spcPts val="600"/>
              </a:spcBef>
              <a:buFont typeface="+mj-lt"/>
              <a:buAutoNum type="arabicPeriod"/>
              <a:defRPr sz="2400"/>
            </a:lvl3pPr>
            <a:lvl4pPr marL="0" indent="360000">
              <a:spcBef>
                <a:spcPts val="600"/>
              </a:spcBef>
              <a:buFont typeface="+mj-lt"/>
              <a:buAutoNum type="arabicPeriod"/>
              <a:defRPr sz="2400"/>
            </a:lvl4pPr>
            <a:lvl5pPr marL="0" indent="360000">
              <a:spcBef>
                <a:spcPts val="600"/>
              </a:spcBef>
              <a:buFont typeface="+mj-lt"/>
              <a:buAutoNum type="arabicPeriod"/>
              <a:defRPr sz="2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79512" y="6492875"/>
            <a:ext cx="504056" cy="24849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6000"/>
    </mc:Choice>
    <mc:Fallback xmlns="">
      <p:transition spd="slow" advTm="6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шаблон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258000" cy="562074"/>
          </a:xfrm>
        </p:spPr>
        <p:txBody>
          <a:bodyPr>
            <a:normAutofit/>
          </a:bodyPr>
          <a:lstStyle>
            <a:lvl1pPr algn="l">
              <a:defRPr sz="2800" b="0">
                <a:solidFill>
                  <a:srgbClr val="ED1B2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79512" y="6492875"/>
            <a:ext cx="504056" cy="24849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6000"/>
    </mc:Choice>
    <mc:Fallback xmlns="">
      <p:transition spd="slow" advTm="6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шаблон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204864"/>
            <a:ext cx="6336704" cy="850106"/>
          </a:xfrm>
        </p:spPr>
        <p:txBody>
          <a:bodyPr>
            <a:norm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79512" y="6492875"/>
            <a:ext cx="504056" cy="24849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6000"/>
    </mc:Choice>
    <mc:Fallback xmlns="">
      <p:transition spd="slow" advTm="6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Название мероприятия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61" r:id="rId4"/>
    <p:sldLayoutId id="2147483662" r:id="rId5"/>
    <p:sldLayoutId id="2147483663" r:id="rId6"/>
  </p:sldLayoutIdLst>
  <mc:AlternateContent xmlns:mc="http://schemas.openxmlformats.org/markup-compatibility/2006" xmlns:p14="http://schemas.microsoft.com/office/powerpoint/2010/main">
    <mc:Choice Requires="p14">
      <p:transition spd="slow" p14:dur="5000" advTm="6000"/>
    </mc:Choice>
    <mc:Fallback xmlns="">
      <p:transition spd="slow" advTm="6000"/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qfreeze.ru/" TargetMode="External"/><Relationship Id="rId2" Type="http://schemas.openxmlformats.org/officeDocument/2006/relationships/hyperlink" Target="mailto:kirillk@quarta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74" y="-27480"/>
            <a:ext cx="7274052" cy="536752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95420" y="4653170"/>
            <a:ext cx="8413282" cy="175432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iQFreeze</a:t>
            </a: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*</a:t>
            </a:r>
          </a:p>
          <a:p>
            <a:pPr algn="ctr"/>
            <a:r>
              <a:rPr lang="ru-RU" sz="3600" dirty="0"/>
              <a:t>доступная </a:t>
            </a:r>
            <a:r>
              <a:rPr lang="ru-RU" sz="3600" dirty="0" err="1"/>
              <a:t>телематика</a:t>
            </a:r>
            <a:r>
              <a:rPr lang="ru-RU" sz="3600" dirty="0"/>
              <a:t> для контроля перевозки скоропортящихся грузов</a:t>
            </a:r>
            <a:endParaRPr lang="en-US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799740" y="260560"/>
            <a:ext cx="2164870" cy="10081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669" y="260560"/>
            <a:ext cx="1069033" cy="37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48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6000"/>
    </mc:Choice>
    <mc:Fallback xmlns="">
      <p:transition spd="slow" advTm="6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6510" y="260560"/>
            <a:ext cx="7258000" cy="5620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Не придуманные истории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597" y="44530"/>
            <a:ext cx="1069033" cy="3764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601" y="5868058"/>
            <a:ext cx="72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Поломка рефрижератора во время пути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6"/>
          <a:stretch/>
        </p:blipFill>
        <p:spPr>
          <a:xfrm>
            <a:off x="251400" y="1196690"/>
            <a:ext cx="8638193" cy="4464620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1547580" y="2132820"/>
            <a:ext cx="1008140" cy="288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2339690" y="2317486"/>
            <a:ext cx="1080150" cy="1831614"/>
            <a:chOff x="2339690" y="2317486"/>
            <a:chExt cx="1080150" cy="1831614"/>
          </a:xfrm>
        </p:grpSpPr>
        <p:cxnSp>
          <p:nvCxnSpPr>
            <p:cNvPr id="11" name="Прямая со стрелкой 10"/>
            <p:cNvCxnSpPr/>
            <p:nvPr/>
          </p:nvCxnSpPr>
          <p:spPr>
            <a:xfrm>
              <a:off x="2339690" y="2317486"/>
              <a:ext cx="1080150" cy="1687594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>
              <a:off x="2339690" y="2317486"/>
              <a:ext cx="720100" cy="1831614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Группа 28"/>
          <p:cNvGrpSpPr/>
          <p:nvPr/>
        </p:nvGrpSpPr>
        <p:grpSpPr>
          <a:xfrm>
            <a:off x="1772730" y="2349762"/>
            <a:ext cx="562400" cy="2820580"/>
            <a:chOff x="1772730" y="2349762"/>
            <a:chExt cx="562400" cy="2820580"/>
          </a:xfrm>
        </p:grpSpPr>
        <p:cxnSp>
          <p:nvCxnSpPr>
            <p:cNvPr id="22" name="Прямая со стрелкой 21"/>
            <p:cNvCxnSpPr/>
            <p:nvPr/>
          </p:nvCxnSpPr>
          <p:spPr>
            <a:xfrm>
              <a:off x="1772730" y="2349762"/>
              <a:ext cx="0" cy="2591448"/>
            </a:xfrm>
            <a:prstGeom prst="straightConnector1">
              <a:avLst/>
            </a:prstGeom>
            <a:ln w="38100">
              <a:solidFill>
                <a:srgbClr val="FF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>
              <a:off x="1772730" y="2361952"/>
              <a:ext cx="278920" cy="2723278"/>
            </a:xfrm>
            <a:prstGeom prst="straightConnector1">
              <a:avLst/>
            </a:prstGeom>
            <a:ln w="38100">
              <a:solidFill>
                <a:srgbClr val="FF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>
              <a:off x="1772730" y="2355322"/>
              <a:ext cx="562400" cy="2815020"/>
            </a:xfrm>
            <a:prstGeom prst="straightConnector1">
              <a:avLst/>
            </a:prstGeom>
            <a:ln w="38100">
              <a:solidFill>
                <a:srgbClr val="FF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8"/>
          <a:stretch/>
        </p:blipFill>
        <p:spPr>
          <a:xfrm>
            <a:off x="251401" y="1196690"/>
            <a:ext cx="8638192" cy="449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3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02556"/>
            <a:ext cx="7258000" cy="5620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Отчеты в системе мониторинга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669" y="260560"/>
            <a:ext cx="1069033" cy="37642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617353"/>
              </p:ext>
            </p:extLst>
          </p:nvPr>
        </p:nvGraphicFramePr>
        <p:xfrm>
          <a:off x="755470" y="2132820"/>
          <a:ext cx="7633160" cy="3343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9604">
                  <a:extLst>
                    <a:ext uri="{9D8B030D-6E8A-4147-A177-3AD203B41FA5}">
                      <a16:colId xmlns:a16="http://schemas.microsoft.com/office/drawing/2014/main" val="1542180113"/>
                    </a:ext>
                  </a:extLst>
                </a:gridCol>
                <a:gridCol w="2193556">
                  <a:extLst>
                    <a:ext uri="{9D8B030D-6E8A-4147-A177-3AD203B41FA5}">
                      <a16:colId xmlns:a16="http://schemas.microsoft.com/office/drawing/2014/main" val="921203575"/>
                    </a:ext>
                  </a:extLst>
                </a:gridCol>
              </a:tblGrid>
              <a:tr h="37719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Событие</a:t>
                      </a:r>
                      <a:endParaRPr lang="ru-RU" sz="1600" dirty="0">
                        <a:effectLst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Дата</a:t>
                      </a:r>
                      <a:endParaRPr lang="ru-RU" sz="1600" dirty="0">
                        <a:effectLst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831387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Изменился setpoint - было 13, стало 11,9</a:t>
                      </a:r>
                      <a:endParaRPr lang="ru-RU" sz="1400" dirty="0">
                        <a:effectLst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31.03.16 08:20</a:t>
                      </a:r>
                      <a:endParaRPr lang="ru-RU" sz="1400">
                        <a:effectLst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1929309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Изменился setpoint - было 11,9 стало 10,9</a:t>
                      </a:r>
                      <a:endParaRPr lang="ru-RU" sz="1400" dirty="0">
                        <a:effectLst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31.03.16 08:20</a:t>
                      </a:r>
                      <a:endParaRPr lang="ru-RU" sz="1400">
                        <a:effectLst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2464932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Изменился setpoint - было 10,9 стало 10,1</a:t>
                      </a:r>
                      <a:endParaRPr lang="ru-RU" sz="1400" dirty="0">
                        <a:effectLst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31.03.16 08:20</a:t>
                      </a:r>
                      <a:endParaRPr lang="ru-RU" sz="1400">
                        <a:effectLst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329586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Изменился setpoint - было 10,1 стало 10,0</a:t>
                      </a:r>
                      <a:endParaRPr lang="ru-RU" sz="1400" dirty="0">
                        <a:effectLst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31.03.16 08:20</a:t>
                      </a:r>
                      <a:endParaRPr lang="ru-RU" sz="1400" dirty="0">
                        <a:effectLst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3606082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Температура за пределами допуска (13 при уст 10) ( &gt;=3 град)</a:t>
                      </a:r>
                      <a:endParaRPr lang="ru-RU" sz="1400" dirty="0">
                        <a:effectLst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31.03.16 08:20</a:t>
                      </a:r>
                      <a:endParaRPr lang="ru-RU" sz="1400" dirty="0">
                        <a:effectLst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1384430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Переключение на повышенные обороты</a:t>
                      </a:r>
                      <a:endParaRPr lang="ru-RU" sz="1400" dirty="0">
                        <a:effectLst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31.03.16 08:21</a:t>
                      </a:r>
                      <a:endParaRPr lang="ru-RU" sz="1400">
                        <a:effectLst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2030476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Температура вернулась в пределы допуска (12,63 при уст 10)</a:t>
                      </a:r>
                      <a:endParaRPr lang="ru-RU" sz="1400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31.03.16 08:26</a:t>
                      </a:r>
                      <a:endParaRPr lang="ru-RU" sz="1400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3146491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Переключение на пониженные обороты</a:t>
                      </a:r>
                      <a:endParaRPr lang="ru-RU" sz="1400" dirty="0">
                        <a:effectLst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31.03.16 09:26</a:t>
                      </a:r>
                      <a:endParaRPr lang="ru-RU" sz="1400" dirty="0">
                        <a:effectLst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35581728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5470" y="908650"/>
            <a:ext cx="76330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u="sng" dirty="0"/>
              <a:t>Журнал работы ХОУ</a:t>
            </a:r>
            <a:endParaRPr lang="ru-RU" dirty="0"/>
          </a:p>
          <a:p>
            <a:br>
              <a:rPr lang="ru-RU" dirty="0"/>
            </a:br>
            <a:r>
              <a:rPr lang="ru-RU" sz="1600" b="1" dirty="0"/>
              <a:t>Период анализа: 	</a:t>
            </a:r>
            <a:r>
              <a:rPr lang="ru-RU" sz="1600" dirty="0"/>
              <a:t>с 31.03.2016 0:00:00 по 31.03.2016</a:t>
            </a:r>
          </a:p>
          <a:p>
            <a:r>
              <a:rPr lang="ru-RU" sz="1600" b="1" dirty="0"/>
              <a:t>Полуприцеп:	</a:t>
            </a:r>
            <a:r>
              <a:rPr lang="ru-RU" sz="1600" dirty="0"/>
              <a:t>ThermoKing ат6684</a:t>
            </a:r>
          </a:p>
        </p:txBody>
      </p:sp>
    </p:spTree>
    <p:extLst>
      <p:ext uri="{BB962C8B-B14F-4D97-AF65-F5344CB8AC3E}">
        <p14:creationId xmlns:p14="http://schemas.microsoft.com/office/powerpoint/2010/main" val="221577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6000"/>
    </mc:Choice>
    <mc:Fallback xmlns="">
      <p:transition spd="slow" advTm="6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00" y="274566"/>
            <a:ext cx="7258000" cy="56207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Мобильное приложение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iQFreeze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*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для водителей (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Android)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79512" y="6853017"/>
            <a:ext cx="504056" cy="248493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669" y="260560"/>
            <a:ext cx="1069033" cy="3764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28" y="1340710"/>
            <a:ext cx="2722022" cy="47792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586" y="2051285"/>
            <a:ext cx="2343501" cy="406868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80" y="1340710"/>
            <a:ext cx="2373570" cy="39319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28" y="125379"/>
            <a:ext cx="1140818" cy="114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8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6000"/>
    </mc:Choice>
    <mc:Fallback xmlns="">
      <p:transition spd="slow" advTm="6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02556"/>
            <a:ext cx="7258000" cy="5620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Бортовое устройство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iQFreeze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*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95420" y="836640"/>
            <a:ext cx="8353044" cy="395553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Основные характеристики бортового устройства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iQFreeze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*</a:t>
            </a:r>
          </a:p>
          <a:p>
            <a:endParaRPr lang="ru-RU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395420" y="1268700"/>
          <a:ext cx="8353043" cy="5160848"/>
        </p:xfrm>
        <a:graphic>
          <a:graphicData uri="http://schemas.openxmlformats.org/drawingml/2006/table">
            <a:tbl>
              <a:tblPr firstCol="1" bandRow="1">
                <a:tableStyleId>{69CF1AB2-1976-4502-BF36-3FF5EA218861}</a:tableStyleId>
              </a:tblPr>
              <a:tblGrid>
                <a:gridCol w="6048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632">
                <a:tc>
                  <a:txBody>
                    <a:bodyPr/>
                    <a:lstStyle/>
                    <a:p>
                      <a:r>
                        <a:rPr lang="ru-RU" dirty="0"/>
                        <a:t>Параметр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Значение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Интерфейс связи с ПК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USB</a:t>
                      </a:r>
                      <a:r>
                        <a:rPr lang="ru-RU" sz="1800" dirty="0">
                          <a:effectLst/>
                        </a:rPr>
                        <a:t> 2.0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Интерфейс </a:t>
                      </a:r>
                      <a:r>
                        <a:rPr lang="en-US" sz="1800" b="0" dirty="0">
                          <a:effectLst/>
                        </a:rPr>
                        <a:t>RS485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Интерфейс RS232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Интерфейс </a:t>
                      </a:r>
                      <a:r>
                        <a:rPr lang="en-US" sz="1800" b="0" dirty="0">
                          <a:effectLst/>
                        </a:rPr>
                        <a:t>CAN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Количество аналоговых входов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Количество дискретных входов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Количество выходов типа ОК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Модуль беспроводной связи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Bluetooth 2.0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Технология бесконтактной идентификации устройства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NFC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8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Напряжение</a:t>
                      </a:r>
                      <a:r>
                        <a:rPr lang="ru-RU" sz="1800" b="0" baseline="0" dirty="0">
                          <a:effectLst/>
                        </a:rPr>
                        <a:t> электро</a:t>
                      </a:r>
                      <a:r>
                        <a:rPr lang="ru-RU" sz="1800" b="0" dirty="0">
                          <a:effectLst/>
                        </a:rPr>
                        <a:t>питания, В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От 7,5 до 60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8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Максимальный потребляемый ток, мА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Не более 50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8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Рабочий температурный диапазон, </a:t>
                      </a:r>
                      <a:r>
                        <a:rPr lang="ru-RU" sz="1800" b="0" baseline="30000">
                          <a:effectLst/>
                        </a:rPr>
                        <a:t>о</a:t>
                      </a:r>
                      <a:r>
                        <a:rPr lang="ru-RU" sz="1800" b="0">
                          <a:effectLst/>
                        </a:rPr>
                        <a:t>С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От -40 до +85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8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Средний срок службы, лет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669" y="260560"/>
            <a:ext cx="1069033" cy="37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4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6000"/>
    </mc:Choice>
    <mc:Fallback xmlns="">
      <p:transition spd="slow" advTm="6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590" y="202556"/>
            <a:ext cx="5760800" cy="56207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Параметры рефрижераторных установок, контролируемые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iQFreeze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*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678685"/>
              </p:ext>
            </p:extLst>
          </p:nvPr>
        </p:nvGraphicFramePr>
        <p:xfrm>
          <a:off x="683568" y="1196690"/>
          <a:ext cx="7776972" cy="5197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9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7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9668">
                <a:tc>
                  <a:txBody>
                    <a:bodyPr/>
                    <a:lstStyle/>
                    <a:p>
                      <a:r>
                        <a:rPr lang="ru-RU" dirty="0"/>
                        <a:t>Параметр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Значения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Температура окружающей среды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Градусы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Температура внутри</a:t>
                      </a:r>
                      <a:r>
                        <a:rPr lang="ru-RU" baseline="0" dirty="0"/>
                        <a:t> фургона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Градусы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Заданная температура груза (</a:t>
                      </a:r>
                      <a:r>
                        <a:rPr lang="en-US" dirty="0" err="1"/>
                        <a:t>setpoint</a:t>
                      </a:r>
                      <a:r>
                        <a:rPr lang="en-US" dirty="0"/>
                        <a:t>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Градусы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Состояние дверей фургона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Открыто/закрыто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Режим работы ХОУ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Непрерывный/Автомат/</a:t>
                      </a:r>
                      <a:r>
                        <a:rPr lang="ru-RU" dirty="0" err="1"/>
                        <a:t>Разморозка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/>
                        <a:t>Моточасы</a:t>
                      </a:r>
                      <a:r>
                        <a:rPr lang="ru-RU" dirty="0"/>
                        <a:t> двигателя</a:t>
                      </a:r>
                      <a:r>
                        <a:rPr lang="ru-RU" baseline="0" dirty="0"/>
                        <a:t> ХОУ (дизель и электрический)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/>
                        <a:t>Моточасы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Напряжение, ток аккумуляторной батареи ХОУ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В,</a:t>
                      </a:r>
                      <a:r>
                        <a:rPr lang="ru-RU" baseline="0" dirty="0"/>
                        <a:t> А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Режим работы двигателя ХОУ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/>
                        <a:t>Повыш</a:t>
                      </a:r>
                      <a:r>
                        <a:rPr lang="ru-RU" dirty="0"/>
                        <a:t>/</a:t>
                      </a:r>
                      <a:r>
                        <a:rPr lang="ru-RU" dirty="0" err="1"/>
                        <a:t>пониж</a:t>
                      </a:r>
                      <a:r>
                        <a:rPr lang="ru-RU" dirty="0"/>
                        <a:t> обороты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Сообщения об ошибках/предупреждения (</a:t>
                      </a:r>
                      <a:r>
                        <a:rPr lang="en-US" dirty="0"/>
                        <a:t>alarms)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Количество, коды</a:t>
                      </a:r>
                      <a:r>
                        <a:rPr lang="ru-RU" baseline="0" dirty="0"/>
                        <a:t> ошибок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669" y="260560"/>
            <a:ext cx="1069033" cy="37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6000"/>
    </mc:Choice>
    <mc:Fallback xmlns="">
      <p:transition spd="slow" advTm="6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530" y="202556"/>
            <a:ext cx="6408790" cy="56207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Поддерживаемое оборудование и системы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3460" y="1124680"/>
            <a:ext cx="7776864" cy="518472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Автономные рефрижераторные установки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ThermoKing</a:t>
            </a:r>
            <a:r>
              <a:rPr lang="en-US" dirty="0"/>
              <a:t> SLX(e), T-</a:t>
            </a:r>
            <a:r>
              <a:rPr lang="ru-RU" dirty="0"/>
              <a:t>серия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Carrier Maxima, Supra</a:t>
            </a:r>
            <a:r>
              <a:rPr lang="ru-RU" dirty="0"/>
              <a:t>, </a:t>
            </a:r>
            <a:r>
              <a:rPr lang="en-US" dirty="0"/>
              <a:t>Vector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Zanotti</a:t>
            </a:r>
            <a:r>
              <a:rPr lang="ru-RU" dirty="0"/>
              <a:t> </a:t>
            </a:r>
            <a:r>
              <a:rPr lang="en-US" dirty="0"/>
              <a:t>DFZ</a:t>
            </a:r>
            <a:r>
              <a:rPr lang="ru-RU" dirty="0"/>
              <a:t>-</a:t>
            </a:r>
            <a:r>
              <a:rPr lang="en-US" dirty="0"/>
              <a:t>, TFZ</a:t>
            </a:r>
            <a:r>
              <a:rPr lang="ru-RU" dirty="0"/>
              <a:t>- и </a:t>
            </a:r>
            <a:r>
              <a:rPr lang="en-US" dirty="0"/>
              <a:t>UNO-</a:t>
            </a:r>
            <a:r>
              <a:rPr lang="ru-RU" dirty="0"/>
              <a:t>серий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Thermal Master </a:t>
            </a:r>
            <a:r>
              <a:rPr lang="ru-RU" dirty="0"/>
              <a:t>5100</a:t>
            </a:r>
          </a:p>
          <a:p>
            <a:endParaRPr lang="ru-RU" dirty="0"/>
          </a:p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Бортовые устройства и системы мониторинга</a:t>
            </a:r>
            <a:r>
              <a:rPr lang="ru-RU" dirty="0"/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err="1"/>
              <a:t>АвтоГРАФ</a:t>
            </a:r>
            <a:r>
              <a:rPr lang="ru-RU" dirty="0"/>
              <a:t>, Цезарь Сателлит, Галилео </a:t>
            </a:r>
            <a:r>
              <a:rPr lang="ru-RU" dirty="0" err="1"/>
              <a:t>Скай</a:t>
            </a:r>
            <a:r>
              <a:rPr lang="ru-RU" dirty="0"/>
              <a:t> и другие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/>
              <a:t>Подключение к бортовым устройствам систем мониторинга по </a:t>
            </a:r>
            <a:r>
              <a:rPr lang="en-US" dirty="0"/>
              <a:t>CAN,</a:t>
            </a:r>
            <a:r>
              <a:rPr lang="en-US" dirty="0"/>
              <a:t> RS</a:t>
            </a:r>
            <a:r>
              <a:rPr lang="ru-RU" dirty="0"/>
              <a:t>-</a:t>
            </a:r>
            <a:r>
              <a:rPr lang="en-US" dirty="0"/>
              <a:t>485</a:t>
            </a:r>
            <a:r>
              <a:rPr lang="ru-RU" dirty="0"/>
              <a:t>,</a:t>
            </a:r>
            <a:r>
              <a:rPr lang="en-US" dirty="0"/>
              <a:t> RS-232, Bluetooth</a:t>
            </a:r>
            <a:r>
              <a:rPr lang="ru-RU" dirty="0"/>
              <a:t>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/>
              <a:t>Открытый протокол передачи данных для простой и быстрой интеграции</a:t>
            </a:r>
            <a:endParaRPr lang="en-US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669" y="260560"/>
            <a:ext cx="1069033" cy="37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0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6000"/>
    </mc:Choice>
    <mc:Fallback xmlns="">
      <p:transition spd="slow" advTm="6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630" y="202556"/>
            <a:ext cx="5256730" cy="5620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Отличия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iQFreeze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*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180390"/>
              </p:ext>
            </p:extLst>
          </p:nvPr>
        </p:nvGraphicFramePr>
        <p:xfrm>
          <a:off x="323410" y="836640"/>
          <a:ext cx="8353160" cy="573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iQFreeze</a:t>
                      </a:r>
                      <a:r>
                        <a:rPr lang="en-US" dirty="0"/>
                        <a:t>*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Датчик</a:t>
                      </a:r>
                      <a:r>
                        <a:rPr lang="ru-RU" baseline="0" dirty="0"/>
                        <a:t> температуры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Метод</a:t>
                      </a:r>
                      <a:r>
                        <a:rPr lang="ru-RU" b="1" baseline="0" dirty="0"/>
                        <a:t> подключения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ru-RU" dirty="0"/>
                        <a:t>К</a:t>
                      </a:r>
                      <a:r>
                        <a:rPr lang="ru-RU" baseline="0" dirty="0"/>
                        <a:t> контроллеру рефрижераторной установки без дополнительного оборудования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Требуется установка дополнительного</a:t>
                      </a:r>
                      <a:r>
                        <a:rPr lang="ru-RU" baseline="0" dirty="0"/>
                        <a:t> оборудования, технологические отверстия, провода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Параметры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Температура окружающей среды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Температура в</a:t>
                      </a:r>
                      <a:r>
                        <a:rPr lang="ru-RU" baseline="0" dirty="0"/>
                        <a:t>нутри фургона/трейлера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Температура</a:t>
                      </a:r>
                      <a:r>
                        <a:rPr lang="ru-RU" baseline="0" dirty="0"/>
                        <a:t> внутри фургона/трейлера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Заданная температура груза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Состояние дверей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При наличии дополнительного датчика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Режимы работы </a:t>
                      </a:r>
                      <a:r>
                        <a:rPr lang="ru-RU" dirty="0" err="1"/>
                        <a:t>реф</a:t>
                      </a:r>
                      <a:r>
                        <a:rPr lang="ru-RU" dirty="0"/>
                        <a:t>. установки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/>
                        <a:t>Моточасы</a:t>
                      </a:r>
                      <a:r>
                        <a:rPr lang="ru-RU" dirty="0"/>
                        <a:t> и обороты</a:t>
                      </a:r>
                      <a:r>
                        <a:rPr lang="ru-RU" baseline="0" dirty="0"/>
                        <a:t> двигателя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Диагностические данные </a:t>
                      </a:r>
                      <a:r>
                        <a:rPr lang="ru-RU" baseline="0" dirty="0"/>
                        <a:t>установки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Передача данных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Диспетчеру системы мониторинга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Диспетчеру системы мониторинга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На </a:t>
                      </a:r>
                      <a:r>
                        <a:rPr lang="ru-RU" baseline="0" dirty="0"/>
                        <a:t>мобильное приложение водителя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669" y="260560"/>
            <a:ext cx="1069033" cy="37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9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6000"/>
    </mc:Choice>
    <mc:Fallback xmlns="">
      <p:transition spd="slow" advTm="6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02556"/>
            <a:ext cx="7258000" cy="5620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 продукте. Резюме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3460" y="1052670"/>
            <a:ext cx="7776864" cy="518472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Ключевые особенности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iQFreeze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*</a:t>
            </a:r>
            <a:r>
              <a:rPr lang="ru-RU" dirty="0"/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iQFreeze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* </a:t>
            </a:r>
            <a:r>
              <a:rPr lang="ru-RU" dirty="0"/>
              <a:t>осуществляет сбор, обработку и передачу информации о состоянии груза и рефрижератора в режиме </a:t>
            </a:r>
            <a:r>
              <a:rPr lang="ru-RU" b="1" dirty="0"/>
              <a:t>реального времени</a:t>
            </a:r>
            <a:r>
              <a:rPr lang="ru-RU" dirty="0"/>
              <a:t>, в отличие от устройств класса «температурный регистратор»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/>
              <a:t>Стоимость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iQFreeze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* </a:t>
            </a:r>
            <a:r>
              <a:rPr lang="ru-RU" dirty="0"/>
              <a:t>существенно ниже устройств класса «температурный регистратор», поскольку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iQFreeze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* </a:t>
            </a:r>
            <a:r>
              <a:rPr lang="ru-RU" b="1" dirty="0"/>
              <a:t>разработан и производится в России</a:t>
            </a:r>
            <a:endParaRPr lang="en-US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iQFreeze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* </a:t>
            </a:r>
            <a:r>
              <a:rPr lang="ru-RU" dirty="0"/>
              <a:t>получает информацию </a:t>
            </a:r>
            <a:r>
              <a:rPr lang="ru-RU" b="1" dirty="0"/>
              <a:t>непосредственно от контроллера</a:t>
            </a:r>
            <a:r>
              <a:rPr lang="ru-RU" dirty="0"/>
              <a:t> рефрижераторной установки, что обеспечивает </a:t>
            </a:r>
            <a:r>
              <a:rPr lang="ru-RU" b="1" dirty="0"/>
              <a:t>полный набор контролируемых данных </a:t>
            </a:r>
            <a:r>
              <a:rPr lang="ru-RU" dirty="0"/>
              <a:t>в отличие от решений с дополнительными датчиками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500" dirty="0"/>
              <a:t>Функционирование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iQFreeze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*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500" dirty="0"/>
              <a:t>в режиме реального времени позволяет обеспечивать </a:t>
            </a:r>
            <a:r>
              <a:rPr lang="ru-RU" sz="2500" b="1" dirty="0"/>
              <a:t>оперативное</a:t>
            </a:r>
            <a:r>
              <a:rPr lang="ru-RU" sz="2500" dirty="0"/>
              <a:t>, а не отложенное, реагирование на нарушения условий перевозки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iQFreeze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*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500" dirty="0"/>
              <a:t>является </a:t>
            </a:r>
            <a:r>
              <a:rPr lang="ru-RU" sz="2500" b="1" dirty="0"/>
              <a:t>открытой</a:t>
            </a:r>
            <a:r>
              <a:rPr lang="ru-RU" sz="2500" dirty="0"/>
              <a:t> системой и работает с </a:t>
            </a:r>
            <a:r>
              <a:rPr lang="ru-RU" sz="2500" b="1" dirty="0"/>
              <a:t>любыми</a:t>
            </a:r>
            <a:r>
              <a:rPr lang="ru-RU" sz="2500" dirty="0"/>
              <a:t> системами мониторинга транспорта, в отличие от других </a:t>
            </a:r>
            <a:r>
              <a:rPr lang="ru-RU" sz="2500" dirty="0" err="1"/>
              <a:t>телематических</a:t>
            </a:r>
            <a:r>
              <a:rPr lang="ru-RU" sz="2500" dirty="0"/>
              <a:t> решений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669" y="260560"/>
            <a:ext cx="1069033" cy="37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4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6000"/>
    </mc:Choice>
    <mc:Fallback xmlns="">
      <p:transition spd="slow" advTm="6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7"/>
          <a:stretch/>
        </p:blipFill>
        <p:spPr>
          <a:xfrm>
            <a:off x="747712" y="845435"/>
            <a:ext cx="7648575" cy="4527835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2" y="5229250"/>
            <a:ext cx="7153275" cy="39052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971600" y="202556"/>
            <a:ext cx="7258000" cy="5620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Специальное предложение по страхованию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35620" y="5877340"/>
            <a:ext cx="5670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https://www.ingos.ru/ru/company/news/detail/778066/</a:t>
            </a:r>
          </a:p>
        </p:txBody>
      </p:sp>
    </p:spTree>
    <p:extLst>
      <p:ext uri="{BB962C8B-B14F-4D97-AF65-F5344CB8AC3E}">
        <p14:creationId xmlns:p14="http://schemas.microsoft.com/office/powerpoint/2010/main" val="25172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3460" y="1052670"/>
            <a:ext cx="7776864" cy="5184720"/>
          </a:xfrm>
        </p:spPr>
        <p:txBody>
          <a:bodyPr>
            <a:normAutofit/>
          </a:bodyPr>
          <a:lstStyle/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/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/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/>
            <a:endParaRPr lang="ru-RU" sz="2200" b="1" dirty="0">
              <a:hlinkClick r:id="rId2"/>
            </a:endParaRPr>
          </a:p>
          <a:p>
            <a:pPr algn="ctr"/>
            <a:endParaRPr lang="en-US" sz="2200" b="1" dirty="0">
              <a:hlinkClick r:id="rId2"/>
            </a:endParaRPr>
          </a:p>
          <a:p>
            <a:pPr algn="ctr"/>
            <a:r>
              <a:rPr lang="en-US" sz="2200" b="1" dirty="0">
                <a:hlinkClick r:id="rId2"/>
              </a:rPr>
              <a:t>iqfreeze@quarta.ru</a:t>
            </a:r>
            <a:endParaRPr lang="en-US" sz="2200" b="1" dirty="0"/>
          </a:p>
          <a:p>
            <a:pPr algn="ctr"/>
            <a:r>
              <a:rPr lang="en-US" sz="2200" b="1" dirty="0">
                <a:hlinkClick r:id="rId3"/>
              </a:rPr>
              <a:t>www.iqfreeze.ru</a:t>
            </a:r>
            <a:endParaRPr lang="en-US" sz="2200" b="1" dirty="0"/>
          </a:p>
          <a:p>
            <a:pPr algn="ctr"/>
            <a:endParaRPr lang="ru-RU" sz="2200" b="1" dirty="0"/>
          </a:p>
          <a:p>
            <a:pPr algn="ctr"/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669" y="260560"/>
            <a:ext cx="1069033" cy="3764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142" y="12916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9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6000"/>
    </mc:Choice>
    <mc:Fallback xmlns="">
      <p:transition spd="slow" advTm="6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40" y="202556"/>
            <a:ext cx="6624820" cy="56207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Телематические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решения для контроля перевозок скоропортящейся продукции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3460" y="1052670"/>
            <a:ext cx="7776864" cy="5184720"/>
          </a:xfrm>
        </p:spPr>
        <p:txBody>
          <a:bodyPr>
            <a:noAutofit/>
          </a:bodyPr>
          <a:lstStyle/>
          <a:p>
            <a:r>
              <a:rPr lang="ru-RU" sz="1400" b="1" dirty="0"/>
              <a:t>Причины</a:t>
            </a:r>
            <a:r>
              <a:rPr lang="ru-RU" sz="1400" dirty="0"/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400" dirty="0"/>
              <a:t>Нарушения условий перевозки товаров, требующих особого режима, таких как скоропортящиеся продукты, фармацевтическая продукция, влекут за собой убытки и нарушения операционной деятельности как для перевозчика, так и заказчика перевозки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400" dirty="0"/>
              <a:t>Абсолютное большинство нарушений режима перевозки могут быть оперативно устранены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400" dirty="0"/>
              <a:t>Мониторинг режима перевозки в режиме, близком к реальному времени, позволяет контролировать и оперативно реагировать во избежание порчи перевозимого груза</a:t>
            </a:r>
            <a:endParaRPr lang="en-US" sz="1400" dirty="0"/>
          </a:p>
          <a:p>
            <a:endParaRPr lang="ru-RU" sz="1400" b="1" dirty="0"/>
          </a:p>
          <a:p>
            <a:r>
              <a:rPr lang="ru-RU" sz="1400" b="1" dirty="0"/>
              <a:t>Цифры</a:t>
            </a:r>
            <a:r>
              <a:rPr lang="ru-RU" sz="1400" dirty="0"/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400" dirty="0"/>
              <a:t>Производители молочной продукции теряют до 15% (!) готовой продукции во время доставки из-за нарушений режима перевозки</a:t>
            </a:r>
            <a:endParaRPr lang="en-US" sz="1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400" dirty="0"/>
              <a:t>Возмещение по 45 договорам страхования перевозки скоропортящейся продукции одной из крупнейших страховых компаний России составило 40 млн </a:t>
            </a:r>
            <a:r>
              <a:rPr lang="ru-RU" sz="1400" dirty="0" err="1"/>
              <a:t>руб</a:t>
            </a:r>
            <a:endParaRPr lang="ru-RU" sz="1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400" dirty="0"/>
              <a:t>Стоимость фуры охлажденного мяса/птицы составляет несколько миллионов рублей, финансовая ответственность за соблюдение условий перевозки лежит на перевозчике/страховщике перевозки</a:t>
            </a:r>
          </a:p>
          <a:p>
            <a:endParaRPr lang="ru-RU" sz="1400" dirty="0"/>
          </a:p>
          <a:p>
            <a:pPr algn="ctr"/>
            <a:r>
              <a:rPr lang="ru-RU" sz="1400" b="1" dirty="0">
                <a:solidFill>
                  <a:schemeClr val="accent1"/>
                </a:solidFill>
              </a:rPr>
              <a:t>Применение </a:t>
            </a:r>
            <a:r>
              <a:rPr lang="ru-RU" sz="1400" b="1" dirty="0" err="1">
                <a:solidFill>
                  <a:schemeClr val="accent1"/>
                </a:solidFill>
              </a:rPr>
              <a:t>телематических</a:t>
            </a:r>
            <a:r>
              <a:rPr lang="ru-RU" sz="1400" b="1" dirty="0">
                <a:solidFill>
                  <a:schemeClr val="accent1"/>
                </a:solidFill>
              </a:rPr>
              <a:t> решений и средств объективного контроля существенно сокращает издержки перевозчика и заказчика перевозки скоропортящейся продукции!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669" y="260560"/>
            <a:ext cx="1069033" cy="37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6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6000"/>
    </mc:Choice>
    <mc:Fallback xmlns="">
      <p:transition spd="slow" advTm="6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02556"/>
            <a:ext cx="7258000" cy="56207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Состав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iQFreeze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*</a:t>
            </a:r>
            <a:r>
              <a:rPr lang="en-US" dirty="0">
                <a:solidFill>
                  <a:srgbClr val="00CC00"/>
                </a:solidFill>
              </a:rPr>
              <a:t> 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420" y="1013215"/>
            <a:ext cx="8353044" cy="5584225"/>
          </a:xfrm>
        </p:spPr>
        <p:txBody>
          <a:bodyPr>
            <a:normAutofit lnSpcReduction="10000"/>
          </a:bodyPr>
          <a:lstStyle/>
          <a:p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iQFreeze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*</a:t>
            </a:r>
            <a:r>
              <a:rPr lang="en-US" sz="2000" dirty="0">
                <a:solidFill>
                  <a:srgbClr val="00CC00"/>
                </a:solidFill>
              </a:rPr>
              <a:t> </a:t>
            </a:r>
            <a:r>
              <a:rPr lang="ru-RU" sz="2000" dirty="0"/>
              <a:t>включает в себя следующие компоненты: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dirty="0"/>
              <a:t>Специализированное бортовое устройство</a:t>
            </a:r>
          </a:p>
          <a:p>
            <a:pPr marL="441325" algn="just"/>
            <a:r>
              <a:rPr lang="ru-RU" sz="2000" dirty="0"/>
              <a:t>Предназначено для получения данных с контроллера рефрижераторной установки, приведение данных к унифицированному виду и передачу их в систему мониторинга (бортовое устройство системы мониторинга). </a:t>
            </a:r>
            <a:r>
              <a:rPr lang="ru-RU" sz="2000" u="sng" dirty="0"/>
              <a:t>Подключение к рефрижераторной установке осуществляется штатным способом без использования дополнительных датчиков и сенсоров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dirty="0"/>
              <a:t>Мобильное приложение</a:t>
            </a:r>
          </a:p>
          <a:p>
            <a:pPr marL="441325" algn="just"/>
            <a:r>
              <a:rPr lang="ru-RU" sz="2000" dirty="0"/>
              <a:t>Предназначено для удобного представления на смартфоне/планшете водителю транспортного средства информации о состоянии рефрижераторной установки и груза, оповещении о нештатных ситуациях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dirty="0"/>
              <a:t>Открытый протокол обмена данными</a:t>
            </a:r>
          </a:p>
          <a:p>
            <a:pPr marL="441325" algn="just"/>
            <a:r>
              <a:rPr lang="ru-RU" sz="2000" dirty="0"/>
              <a:t>Предназначен для осуществления информационного обмена бортового устройства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iQFreeze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*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/>
              <a:t> с бортовыми устройствами (терминалами) систем мониторинга транспорта.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669" y="260560"/>
            <a:ext cx="1069033" cy="37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81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6000"/>
    </mc:Choice>
    <mc:Fallback xmlns="">
      <p:transition spd="slow" advTm="6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Прямоугольник 132"/>
          <p:cNvSpPr/>
          <p:nvPr/>
        </p:nvSpPr>
        <p:spPr>
          <a:xfrm>
            <a:off x="0" y="836732"/>
            <a:ext cx="9144000" cy="51846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02556"/>
            <a:ext cx="7258000" cy="56207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Общая схема применения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" y="1052512"/>
            <a:ext cx="8410575" cy="47529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669" y="260560"/>
            <a:ext cx="1069033" cy="37642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245" y="3789050"/>
            <a:ext cx="553935" cy="375981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44510" y="3789050"/>
            <a:ext cx="271422" cy="432060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00" y="2415410"/>
            <a:ext cx="501583" cy="29349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90" y="5337899"/>
            <a:ext cx="323411" cy="3234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00" y="5328673"/>
            <a:ext cx="394811" cy="35251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0" y="5328673"/>
            <a:ext cx="719288" cy="32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2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6000"/>
    </mc:Choice>
    <mc:Fallback xmlns="">
      <p:transition spd="slow" advTm="6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4725272"/>
            <a:ext cx="9144000" cy="15842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ВОДИТЕЛЮ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2781002"/>
            <a:ext cx="9144000" cy="15842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ВЛАДЕЛЬЦУ (ТРАНСПОРТА)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836732"/>
            <a:ext cx="9144000" cy="15842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ЗАКАЗЧИКУ (ПЕРЕВОЗКИ)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02556"/>
            <a:ext cx="7258000" cy="56207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Что дает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iQFreeze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*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83"/>
            <a:ext cx="3995920" cy="1224170"/>
          </a:xfrm>
        </p:spPr>
        <p:txBody>
          <a:bodyPr>
            <a:normAutofit/>
          </a:bodyPr>
          <a:lstStyle/>
          <a:p>
            <a:pPr algn="just"/>
            <a:r>
              <a:rPr lang="ru-RU" sz="1800" dirty="0"/>
              <a:t>Объективный непрерывный контроль состояния климатических параметров перевозки груза водителем, диспетчером, заказчиком перевозки</a:t>
            </a:r>
            <a:endParaRPr lang="en-US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79512" y="6564977"/>
            <a:ext cx="504056" cy="248493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788030" y="1196783"/>
            <a:ext cx="4355970" cy="1224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3600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3600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3600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36000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/>
              <a:t>Возможность оперативного реагирования во избежание потерь груза и денег. Ускорение приемки груза – не надо печатать отчет с регистратора</a:t>
            </a:r>
            <a:endParaRPr lang="en-US" sz="1800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0" y="3141052"/>
            <a:ext cx="3995920" cy="1224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3600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3600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3600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36000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/>
              <a:t>Контроль режима работы установки, соответствие фактического режима работы и заданного. Учет </a:t>
            </a:r>
            <a:r>
              <a:rPr lang="ru-RU" sz="1800" dirty="0" err="1"/>
              <a:t>моточасов</a:t>
            </a:r>
            <a:r>
              <a:rPr lang="ru-RU" sz="1800" dirty="0"/>
              <a:t> работы двигателя установки</a:t>
            </a: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4788030" y="3284980"/>
            <a:ext cx="4355970" cy="1080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3600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3600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3600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36000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/>
              <a:t>Соблюдение необходимого режима перевозки</a:t>
            </a:r>
          </a:p>
          <a:p>
            <a:pPr algn="just"/>
            <a:r>
              <a:rPr lang="ru-RU" sz="1800" dirty="0"/>
              <a:t>Оптимизация расхода топлива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4211950" y="1412812"/>
            <a:ext cx="504070" cy="504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4211950" y="3429000"/>
            <a:ext cx="504070" cy="504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0" y="5085322"/>
            <a:ext cx="3995920" cy="12241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3600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3600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3600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36000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/>
              <a:t>Отображение в удобном привычном виде состояния груза и установки для водителя</a:t>
            </a:r>
          </a:p>
          <a:p>
            <a:pPr algn="just"/>
            <a:r>
              <a:rPr lang="ru-RU" sz="1800" dirty="0"/>
              <a:t>Оповещения и предупреждения.</a:t>
            </a:r>
            <a:endParaRPr lang="en-US" sz="1800" dirty="0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788030" y="5229342"/>
            <a:ext cx="4355970" cy="1080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3600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3600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3600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36000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/>
              <a:t>Удобство работы водителя</a:t>
            </a:r>
          </a:p>
          <a:p>
            <a:pPr algn="just"/>
            <a:r>
              <a:rPr lang="ru-RU" sz="1800" dirty="0"/>
              <a:t>Смартфон в кабине вместо осмотра полуприцепа</a:t>
            </a:r>
          </a:p>
        </p:txBody>
      </p:sp>
      <p:sp>
        <p:nvSpPr>
          <p:cNvPr id="20" name="Стрелка вправо 19"/>
          <p:cNvSpPr/>
          <p:nvPr/>
        </p:nvSpPr>
        <p:spPr>
          <a:xfrm>
            <a:off x="4211950" y="5373362"/>
            <a:ext cx="504070" cy="504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669" y="260560"/>
            <a:ext cx="1069033" cy="37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1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6000"/>
    </mc:Choice>
    <mc:Fallback xmlns="">
      <p:transition spd="slow" advTm="6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02556"/>
            <a:ext cx="7258000" cy="56207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Оперативная информация в системе мониторинга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597" y="28160"/>
            <a:ext cx="1069033" cy="3764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81" y="1052671"/>
            <a:ext cx="8122439" cy="475266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55399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6000"/>
    </mc:Choice>
    <mc:Fallback xmlns="">
      <p:transition spd="slow" advTm="6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02556"/>
            <a:ext cx="7258000" cy="56207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Оперативная информация в системе мониторинга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597" y="28160"/>
            <a:ext cx="1069033" cy="3764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510" y="1187116"/>
            <a:ext cx="7167646" cy="420306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971601" y="5589300"/>
            <a:ext cx="72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Рефрижераторная установка в автоматическом (</a:t>
            </a:r>
            <a:r>
              <a:rPr lang="en-US" dirty="0"/>
              <a:t>Cycle-Sentry)</a:t>
            </a:r>
            <a:r>
              <a:rPr lang="ru-RU" dirty="0"/>
              <a:t> режиме</a:t>
            </a:r>
          </a:p>
        </p:txBody>
      </p:sp>
    </p:spTree>
    <p:extLst>
      <p:ext uri="{BB962C8B-B14F-4D97-AF65-F5344CB8AC3E}">
        <p14:creationId xmlns:p14="http://schemas.microsoft.com/office/powerpoint/2010/main" val="411956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6000"/>
    </mc:Choice>
    <mc:Fallback xmlns="">
      <p:transition spd="slow" advTm="6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02556"/>
            <a:ext cx="7258000" cy="56207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Оперативная информация в системе мониторинга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597" y="28160"/>
            <a:ext cx="1069033" cy="3764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09" y="1052670"/>
            <a:ext cx="7776972" cy="456139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09909" y="5796048"/>
            <a:ext cx="7776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Изменение режима работы рефрижераторной установка из непрерывного (</a:t>
            </a:r>
            <a:r>
              <a:rPr lang="en-US" dirty="0"/>
              <a:t>Continuous) </a:t>
            </a:r>
            <a:r>
              <a:rPr lang="ru-RU" dirty="0"/>
              <a:t>в автоматический (</a:t>
            </a:r>
            <a:r>
              <a:rPr lang="en-US" dirty="0"/>
              <a:t>Cycle-Sentry)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319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6000"/>
    </mc:Choice>
    <mc:Fallback xmlns="">
      <p:transition spd="slow" advTm="6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6510" y="260560"/>
            <a:ext cx="7258000" cy="56207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Оперативная информация в системе мониторинга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597" y="44530"/>
            <a:ext cx="1069033" cy="3764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601" y="5445280"/>
            <a:ext cx="72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Сводная информация о работе рефрижераторной установки,</a:t>
            </a:r>
          </a:p>
          <a:p>
            <a:pPr algn="ctr"/>
            <a:r>
              <a:rPr lang="ru-RU" dirty="0"/>
              <a:t>Результаты самодиагностики установки, сообщение установки о необходимости проведения технического обслуживания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12" y="1038664"/>
            <a:ext cx="7248749" cy="4329201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62454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6000"/>
    </mc:Choice>
    <mc:Fallback xmlns="">
      <p:transition spd="slow" advTm="600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4C33176C7055642AF858E3F0B301092" ma:contentTypeVersion="2" ma:contentTypeDescription="Создание документа." ma:contentTypeScope="" ma:versionID="3068c9b157f26907b103752517f8b175">
  <xsd:schema xmlns:xsd="http://www.w3.org/2001/XMLSchema" xmlns:xs="http://www.w3.org/2001/XMLSchema" xmlns:p="http://schemas.microsoft.com/office/2006/metadata/properties" xmlns:ns2="21877897-a065-46c3-988e-c13d8d576822" targetNamespace="http://schemas.microsoft.com/office/2006/metadata/properties" ma:root="true" ma:fieldsID="46de84b85bb8bfaae1aa27cb5f6c0776" ns2:_="">
    <xsd:import namespace="21877897-a065-46c3-988e-c13d8d57682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877897-a065-46c3-988e-c13d8d57682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Совместно с подробностями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1BDA956-07B3-4E03-9521-AE1272EB19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DEDDE6-C503-4D56-BD2C-1995AE1A7F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877897-a065-46c3-988e-c13d8d5768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5F3FD6-466A-4554-8992-2F7F138112D6}">
  <ds:schemaRefs>
    <ds:schemaRef ds:uri="http://purl.org/dc/elements/1.1/"/>
    <ds:schemaRef ds:uri="21877897-a065-46c3-988e-c13d8d576822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76875</TotalTime>
  <Words>999</Words>
  <Application>Microsoft Office PowerPoint</Application>
  <PresentationFormat>Экран (4:3)</PresentationFormat>
  <Paragraphs>195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Презентация PowerPoint</vt:lpstr>
      <vt:lpstr>Телематические решения для контроля перевозок скоропортящейся продукции</vt:lpstr>
      <vt:lpstr>Состав iQFreeze* </vt:lpstr>
      <vt:lpstr>Общая схема применения</vt:lpstr>
      <vt:lpstr>Что дает iQFreeze*</vt:lpstr>
      <vt:lpstr>Оперативная информация в системе мониторинга</vt:lpstr>
      <vt:lpstr>Оперативная информация в системе мониторинга</vt:lpstr>
      <vt:lpstr>Оперативная информация в системе мониторинга</vt:lpstr>
      <vt:lpstr>Оперативная информация в системе мониторинга</vt:lpstr>
      <vt:lpstr>Не придуманные истории</vt:lpstr>
      <vt:lpstr>Отчеты в системе мониторинга</vt:lpstr>
      <vt:lpstr>Мобильное приложение iQFreeze*  для водителей (Android)</vt:lpstr>
      <vt:lpstr>Бортовое устройство iQFreeze*</vt:lpstr>
      <vt:lpstr>Параметры рефрижераторных установок, контролируемые iQFreeze*</vt:lpstr>
      <vt:lpstr>Поддерживаемое оборудование и системы</vt:lpstr>
      <vt:lpstr>Отличия iQFreeze*</vt:lpstr>
      <vt:lpstr>О продукте. Резюме</vt:lpstr>
      <vt:lpstr>Специальное предложение по страхованию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kirillk</dc:creator>
  <cp:lastModifiedBy>Pavel Korobov</cp:lastModifiedBy>
  <cp:revision>2881</cp:revision>
  <dcterms:created xsi:type="dcterms:W3CDTF">2012-11-30T07:54:42Z</dcterms:created>
  <dcterms:modified xsi:type="dcterms:W3CDTF">2016-12-20T08:54:33Z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0x01010054C33176C7055642AF858E3F0B301092</vt:lpwstr>
  </property>
</Properties>
</file>